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B9B0-0875-19A0-BEB7-9D3DEC809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241FB-0A3B-61C3-8393-5A06FCEBE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BD98-09B6-1A89-F3F3-87DDC1F3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A2790-DD32-54BC-D3E3-93496675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0EBDF-EAA4-D3F3-4E31-1F3162B8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5B9-0337-C8F8-D59F-5A8209AB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30AAF-BB5C-9FAE-ACBB-494D93A50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D6287-8935-85D9-F759-61592078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F0CF-DA9F-3D10-D0D6-7FD61AF2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541F-7D4D-580D-2BC4-F1276C6D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3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0B1B1-03DB-E940-FA22-CD0FE5C0D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B04A0-C4D9-3F33-8CA0-7EC8A54A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E474C-EB27-58B8-FEEE-28D97A98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24FF-6C36-4E27-2B49-812A1861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4FEA-1E78-CB48-090A-FBED4DAB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80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CA54-64E9-F292-536C-2ACD353E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5F31-44CA-0F44-4476-3D616134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F2A2B-364E-D59F-FC87-E92A5928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CF9B-C2D2-8ADB-0D60-C1195FA0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C3A5-183F-286D-B760-F6E097E9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90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BF3D-4FD7-1A10-22CA-D698C32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6718-9335-5198-D137-0734ECE03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33791-4907-DEBF-C0B5-BE7E7FC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8CE7-58E8-3CCD-C13E-54C4FD2D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65407-8A81-A284-656C-F719C8AC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50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C1D3-8BBF-1CC4-F402-EE2C8FD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9A45-619A-FA38-9314-2F68C43BC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B95-7307-85D4-9A82-A3F6448CA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4AA33-8DB8-E3D9-291F-C72ECE66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B6C04-BD22-BAB7-7505-62FA61B9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8CA8D-3B70-A257-4644-1ED8E4E8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59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9B71-47E6-7A6B-4F35-56A3ABB5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AB72-1C1C-DB03-B7EC-58FBE182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19891-D92B-0F24-7BCF-3FB101F1B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45F5-B22D-3ED6-7109-033A163CA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E278C-D906-F3EF-4F31-527213492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96934-6895-A4E5-FCB7-588323E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1C021-C332-9368-39EB-CBD5945C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A7007-21DD-BAE0-94D8-789D5652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2710-558A-ECCE-C281-F50D4B0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5F498-12DB-EC1A-C2A6-325B289D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ADFC-C55E-8E48-B556-89FD076D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A202-E248-199B-1D27-D6DFE42B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45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300E0-4F5A-87FB-CC37-7BBF54E5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09364-2F6C-1113-B443-F7F96AB4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D1AE2-E0D4-400A-3C76-13D91AA4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3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40DD-BFA3-066F-293C-A077FF8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88AF-5BA0-DFFA-6A93-080F94801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AADC-BC3A-854F-EB40-43B8BFD12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577-2667-5B1B-74BF-69BBEA10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F7F88-80EC-3C13-7AB5-1DF32C5F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5EE4F-EB67-1D2F-95CB-0BFC2501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44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BA7C-5F3D-9E5A-43FD-21CAA3AF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B1F5D-A90A-9098-F55B-0E0C3DC33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73A30-6F1D-5E1E-0F57-BF626DD27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68E4E-5BC8-1DFE-0D9B-F8C9024A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45F64-BD8F-E9DB-682C-5F012996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10D5-EAD9-424F-5A2C-72014BB6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51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4CDD9-BD34-149D-9B80-39B34F66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E691D-6AB4-243D-21F2-B02E0D6D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5F951-678B-29D1-F689-883BCA2A5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08FF6-73AB-4B2D-821B-89BCDBD0D7D8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E4163-0FD4-5EBA-B838-B71CE55A8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40485-9E69-7D55-C8CC-ECF93EF48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DB1CD-BA2E-4ADF-8729-A76544303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62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mon Pokedex Overlay - Brittanys Designs's Ko-fi Shop - Ko-fi ❤️ Where  creators get support from fans through donations, memberships, shop sales  and more! The original 'Buy Me a Coffee' Page.">
            <a:extLst>
              <a:ext uri="{FF2B5EF4-FFF2-40B4-BE49-F238E27FC236}">
                <a16:creationId xmlns:a16="http://schemas.microsoft.com/office/drawing/2014/main" id="{51F2FAAF-CDB6-E8E5-C1B6-CF4BFC55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Yellow and 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79A9388-491F-1B95-4B44-9C4B63E9D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6" y="1818130"/>
            <a:ext cx="8090043" cy="2952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19B4F-B529-20D7-82CA-45B6CAF2395C}"/>
              </a:ext>
            </a:extLst>
          </p:cNvPr>
          <p:cNvSpPr txBox="1"/>
          <p:nvPr/>
        </p:nvSpPr>
        <p:spPr>
          <a:xfrm>
            <a:off x="9508068" y="1395363"/>
            <a:ext cx="2413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arly GameBoy" panose="00000400000000000000" pitchFamily="2" charset="0"/>
              </a:rPr>
              <a:t>Grupo:</a:t>
            </a:r>
          </a:p>
          <a:p>
            <a:endParaRPr lang="en-US" sz="2000" dirty="0">
              <a:latin typeface="Early GameBoy" panose="00000400000000000000" pitchFamily="2" charset="0"/>
            </a:endParaRPr>
          </a:p>
          <a:p>
            <a:r>
              <a:rPr lang="en-US" sz="1200" dirty="0">
                <a:latin typeface="Early GameBoy" panose="00000400000000000000" pitchFamily="2" charset="0"/>
              </a:rPr>
              <a:t>Lucas Rattz</a:t>
            </a:r>
          </a:p>
          <a:p>
            <a:endParaRPr lang="en-US" sz="1200" dirty="0">
              <a:latin typeface="Early GameBoy" panose="00000400000000000000" pitchFamily="2" charset="0"/>
            </a:endParaRPr>
          </a:p>
          <a:p>
            <a:r>
              <a:rPr lang="en-US" sz="1200" dirty="0" err="1">
                <a:latin typeface="Early GameBoy" panose="00000400000000000000" pitchFamily="2" charset="0"/>
              </a:rPr>
              <a:t>Felippe</a:t>
            </a:r>
            <a:r>
              <a:rPr lang="en-US" sz="1200" dirty="0">
                <a:latin typeface="Early GameBoy" panose="00000400000000000000" pitchFamily="2" charset="0"/>
              </a:rPr>
              <a:t> Paulo</a:t>
            </a:r>
          </a:p>
          <a:p>
            <a:endParaRPr lang="en-US" sz="1200" dirty="0">
              <a:latin typeface="Early GameBoy" panose="00000400000000000000" pitchFamily="2" charset="0"/>
            </a:endParaRPr>
          </a:p>
          <a:p>
            <a:r>
              <a:rPr lang="en-US" sz="1200" dirty="0" err="1">
                <a:latin typeface="Early GameBoy" panose="00000400000000000000" pitchFamily="2" charset="0"/>
              </a:rPr>
              <a:t>Otavio</a:t>
            </a:r>
            <a:r>
              <a:rPr lang="en-US" sz="1200" dirty="0">
                <a:latin typeface="Early GameBoy" panose="00000400000000000000" pitchFamily="2" charset="0"/>
              </a:rPr>
              <a:t> Mendonca</a:t>
            </a:r>
          </a:p>
          <a:p>
            <a:endParaRPr lang="en-US" sz="1200" dirty="0">
              <a:latin typeface="Early GameBoy" panose="00000400000000000000" pitchFamily="2" charset="0"/>
            </a:endParaRPr>
          </a:p>
          <a:p>
            <a:r>
              <a:rPr lang="en-US" sz="1200" dirty="0">
                <a:latin typeface="Early GameBoy" panose="00000400000000000000" pitchFamily="2" charset="0"/>
              </a:rPr>
              <a:t>Sergio </a:t>
            </a:r>
            <a:r>
              <a:rPr lang="en-US" sz="1200" dirty="0" err="1">
                <a:latin typeface="Early GameBoy" panose="00000400000000000000" pitchFamily="2" charset="0"/>
              </a:rPr>
              <a:t>sobrinho</a:t>
            </a:r>
            <a:endParaRPr lang="en-US" sz="1200" dirty="0">
              <a:latin typeface="Early GameBoy" panose="00000400000000000000" pitchFamily="2" charset="0"/>
            </a:endParaRPr>
          </a:p>
          <a:p>
            <a:endParaRPr lang="en-US" sz="1600" dirty="0">
              <a:latin typeface="Early GameBoy" panose="00000400000000000000" pitchFamily="2" charset="0"/>
            </a:endParaRPr>
          </a:p>
          <a:p>
            <a:endParaRPr lang="pt-BR" dirty="0">
              <a:latin typeface="Early GameBoy" panose="00000400000000000000" pitchFamily="2" charset="0"/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DE16FF49-DF83-7050-AA58-4FA87BBCFFCD}"/>
              </a:ext>
            </a:extLst>
          </p:cNvPr>
          <p:cNvSpPr txBox="1"/>
          <p:nvPr/>
        </p:nvSpPr>
        <p:spPr>
          <a:xfrm>
            <a:off x="9589349" y="4842933"/>
            <a:ext cx="202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Early GameBoy" panose="00000400000000000000" pitchFamily="2" charset="0"/>
              </a:rPr>
              <a:t>Professor:</a:t>
            </a:r>
          </a:p>
          <a:p>
            <a:endParaRPr lang="en-US" sz="1400" dirty="0">
              <a:latin typeface="Early GameBoy" panose="00000400000000000000" pitchFamily="2" charset="0"/>
            </a:endParaRPr>
          </a:p>
          <a:p>
            <a:r>
              <a:rPr lang="en-US" sz="1200" dirty="0">
                <a:latin typeface="Early GameBoy" panose="00000400000000000000" pitchFamily="2" charset="0"/>
              </a:rPr>
              <a:t>Marco Kappel</a:t>
            </a:r>
            <a:endParaRPr lang="pt-BR" sz="1200" dirty="0">
              <a:latin typeface="Early GameBoy" panose="00000400000000000000" pitchFamily="2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E1522935-93B9-378F-C697-35B41D11C5F5}"/>
              </a:ext>
            </a:extLst>
          </p:cNvPr>
          <p:cNvSpPr txBox="1"/>
          <p:nvPr/>
        </p:nvSpPr>
        <p:spPr>
          <a:xfrm>
            <a:off x="1913465" y="4770995"/>
            <a:ext cx="7095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Early GameBoy" panose="00000400000000000000" pitchFamily="2" charset="0"/>
              </a:rPr>
              <a:t>Clusterizacao</a:t>
            </a:r>
            <a:endParaRPr lang="pt-BR" sz="3200" dirty="0">
              <a:latin typeface="Early GameBoy" panose="00000400000000000000" pitchFamily="2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B8CC9A53-685A-D3D4-B63E-1B3049637D30}"/>
              </a:ext>
            </a:extLst>
          </p:cNvPr>
          <p:cNvSpPr txBox="1"/>
          <p:nvPr/>
        </p:nvSpPr>
        <p:spPr>
          <a:xfrm>
            <a:off x="2006598" y="5250921"/>
            <a:ext cx="700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arly GameBoy" panose="00000400000000000000" pitchFamily="2" charset="0"/>
              </a:rPr>
              <a:t>Base de </a:t>
            </a:r>
            <a:r>
              <a:rPr lang="en-US" sz="2000" dirty="0" err="1">
                <a:latin typeface="Early GameBoy" panose="00000400000000000000" pitchFamily="2" charset="0"/>
              </a:rPr>
              <a:t>Dados:Pokemon</a:t>
            </a:r>
            <a:endParaRPr lang="pt-BR" sz="2000" dirty="0">
              <a:latin typeface="Early GameBoy" panose="00000400000000000000" pitchFamily="2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F14101D7-5E6A-6491-9E5B-98D9FF055890}"/>
              </a:ext>
            </a:extLst>
          </p:cNvPr>
          <p:cNvSpPr txBox="1"/>
          <p:nvPr/>
        </p:nvSpPr>
        <p:spPr>
          <a:xfrm>
            <a:off x="160865" y="21656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01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8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36CE0C-5278-910B-9D00-19E45998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6AF19-8FBC-361C-B9A2-F746671AD84C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10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830E8-1D34-72D8-2114-B5171233451A}"/>
              </a:ext>
            </a:extLst>
          </p:cNvPr>
          <p:cNvSpPr txBox="1"/>
          <p:nvPr/>
        </p:nvSpPr>
        <p:spPr>
          <a:xfrm>
            <a:off x="0" y="139469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arly GameBoy" panose="00000400000000000000" pitchFamily="2" charset="0"/>
              </a:rPr>
              <a:t>Pre-</a:t>
            </a:r>
            <a:r>
              <a:rPr lang="en-US" sz="4800" dirty="0" err="1">
                <a:latin typeface="Early GameBoy" panose="00000400000000000000" pitchFamily="2" charset="0"/>
              </a:rPr>
              <a:t>processamento</a:t>
            </a:r>
            <a:endParaRPr lang="pt-BR" sz="4800" dirty="0">
              <a:latin typeface="Early GameBoy" panose="00000400000000000000" pitchFamily="2" charset="0"/>
            </a:endParaRPr>
          </a:p>
        </p:txBody>
      </p:sp>
      <p:pic>
        <p:nvPicPr>
          <p:cNvPr id="9220" name="Picture 4" descr="Gigantamax Snorlax é oficialmente anunciado para Pokémon Sword e Shield -  Pokémothim">
            <a:extLst>
              <a:ext uri="{FF2B5EF4-FFF2-40B4-BE49-F238E27FC236}">
                <a16:creationId xmlns:a16="http://schemas.microsoft.com/office/drawing/2014/main" id="{B10183EF-998D-1054-0BA6-27504FB5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57" y="3200380"/>
            <a:ext cx="4748515" cy="28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norlax | Pokédex">
            <a:extLst>
              <a:ext uri="{FF2B5EF4-FFF2-40B4-BE49-F238E27FC236}">
                <a16:creationId xmlns:a16="http://schemas.microsoft.com/office/drawing/2014/main" id="{32751B75-5B0C-1FF4-8EB6-63ED925F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60" y="2220115"/>
            <a:ext cx="2412197" cy="241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EE956BC-681E-8F89-539F-F10E4F1D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7565" flipV="1">
            <a:off x="5014395" y="2666311"/>
            <a:ext cx="2372272" cy="139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86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36CE0C-5278-910B-9D00-19E45998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6AF19-8FBC-361C-B9A2-F746671AD84C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11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830E8-1D34-72D8-2114-B5171233451A}"/>
              </a:ext>
            </a:extLst>
          </p:cNvPr>
          <p:cNvSpPr txBox="1"/>
          <p:nvPr/>
        </p:nvSpPr>
        <p:spPr>
          <a:xfrm>
            <a:off x="0" y="139469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arly GameBoy" panose="00000400000000000000" pitchFamily="2" charset="0"/>
              </a:rPr>
              <a:t>Pre-</a:t>
            </a:r>
            <a:r>
              <a:rPr lang="en-US" sz="4800" dirty="0" err="1">
                <a:latin typeface="Early GameBoy" panose="00000400000000000000" pitchFamily="2" charset="0"/>
              </a:rPr>
              <a:t>processamento</a:t>
            </a:r>
            <a:endParaRPr lang="pt-BR" sz="4800" dirty="0">
              <a:latin typeface="Early GameBoy" panose="00000400000000000000" pitchFamily="2" charset="0"/>
            </a:endParaRPr>
          </a:p>
        </p:txBody>
      </p:sp>
      <p:pic>
        <p:nvPicPr>
          <p:cNvPr id="11266" name="Picture 2" descr="Eternamax Eternatus • Generation VIII Pokédex • Marriland.com">
            <a:extLst>
              <a:ext uri="{FF2B5EF4-FFF2-40B4-BE49-F238E27FC236}">
                <a16:creationId xmlns:a16="http://schemas.microsoft.com/office/drawing/2014/main" id="{98ECCF4B-286B-6BAC-1348-8304EBF7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42" y="1748957"/>
            <a:ext cx="4983494" cy="49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ternatus | Pokédex">
            <a:extLst>
              <a:ext uri="{FF2B5EF4-FFF2-40B4-BE49-F238E27FC236}">
                <a16:creationId xmlns:a16="http://schemas.microsoft.com/office/drawing/2014/main" id="{F63A022D-2DFD-5540-9218-918688418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9" y="2556588"/>
            <a:ext cx="3153262" cy="31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A50571C4-7651-967A-5FFC-C56910E3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65" y="3620381"/>
            <a:ext cx="2715923" cy="10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3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5F79A6-DB18-9A98-E9A6-B8E1C50E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F41A3-4C83-9523-DAAC-18B3C2DEFD04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12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35E5E-98D1-4FC3-F25C-6E7FFCE2D845}"/>
              </a:ext>
            </a:extLst>
          </p:cNvPr>
          <p:cNvSpPr txBox="1"/>
          <p:nvPr/>
        </p:nvSpPr>
        <p:spPr>
          <a:xfrm>
            <a:off x="0" y="139469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arly GameBoy" panose="00000400000000000000" pitchFamily="2" charset="0"/>
              </a:rPr>
              <a:t>Pre-</a:t>
            </a:r>
            <a:r>
              <a:rPr lang="en-US" sz="4800" dirty="0" err="1">
                <a:latin typeface="Early GameBoy" panose="00000400000000000000" pitchFamily="2" charset="0"/>
              </a:rPr>
              <a:t>processamento</a:t>
            </a:r>
            <a:endParaRPr lang="pt-BR" sz="4800" dirty="0">
              <a:latin typeface="Early GameBoy" panose="00000400000000000000" pitchFamily="2" charset="0"/>
            </a:endParaRPr>
          </a:p>
        </p:txBody>
      </p:sp>
      <p:pic>
        <p:nvPicPr>
          <p:cNvPr id="12290" name="Picture 2" descr="Dummy - OSRS Wiki">
            <a:extLst>
              <a:ext uri="{FF2B5EF4-FFF2-40B4-BE49-F238E27FC236}">
                <a16:creationId xmlns:a16="http://schemas.microsoft.com/office/drawing/2014/main" id="{544AACCD-2AA4-F9EC-F6FF-57205C4A3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40" y="2291003"/>
            <a:ext cx="1599636" cy="36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AEFD1C33-B319-27A0-7234-D74BF238F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48" y="2309665"/>
            <a:ext cx="3708413" cy="35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7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9C6A-4A29-66C6-C3C9-B817BD36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13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32027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atin typeface="Early GameBoy" panose="00000400000000000000" pitchFamily="2" charset="0"/>
              </a:rPr>
              <a:t>resultados</a:t>
            </a:r>
            <a:endParaRPr lang="pt-BR" sz="54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9C6A-4A29-66C6-C3C9-B817BD36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14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248945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Type1   type2 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C06A-D77C-62DA-1922-8B329D59B32C}"/>
              </a:ext>
            </a:extLst>
          </p:cNvPr>
          <p:cNvSpPr txBox="1"/>
          <p:nvPr/>
        </p:nvSpPr>
        <p:spPr>
          <a:xfrm>
            <a:off x="5782734" y="2347019"/>
            <a:ext cx="677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  <a:endParaRPr lang="pt-BR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F1ACF-60BD-84E8-6759-BE8792A25925}"/>
              </a:ext>
            </a:extLst>
          </p:cNvPr>
          <p:cNvSpPr txBox="1"/>
          <p:nvPr/>
        </p:nvSpPr>
        <p:spPr>
          <a:xfrm>
            <a:off x="0" y="3203113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=</a:t>
            </a:r>
            <a:endParaRPr lang="pt-BR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3196A-5CDE-9AB1-7007-5FC20DF869F6}"/>
              </a:ext>
            </a:extLst>
          </p:cNvPr>
          <p:cNvSpPr txBox="1"/>
          <p:nvPr/>
        </p:nvSpPr>
        <p:spPr>
          <a:xfrm>
            <a:off x="0" y="422248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atin typeface="Early GameBoy" panose="00000400000000000000" pitchFamily="2" charset="0"/>
              </a:rPr>
              <a:t>typeconjunto</a:t>
            </a:r>
            <a:endParaRPr lang="pt-BR" sz="54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75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15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14176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HIERARQUICO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2443A-AAA3-8F9F-1CCF-13C08C3F1300}"/>
              </a:ext>
            </a:extLst>
          </p:cNvPr>
          <p:cNvSpPr txBox="1"/>
          <p:nvPr/>
        </p:nvSpPr>
        <p:spPr>
          <a:xfrm>
            <a:off x="203200" y="2110186"/>
            <a:ext cx="118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Early GameBoy" panose="00000400000000000000" pitchFamily="2" charset="0"/>
              </a:rPr>
              <a:t>Typeconjunto</a:t>
            </a:r>
            <a:r>
              <a:rPr lang="en-US" sz="2400" dirty="0">
                <a:latin typeface="Early GameBoy" panose="00000400000000000000" pitchFamily="2" charset="0"/>
              </a:rPr>
              <a:t> * total</a:t>
            </a:r>
          </a:p>
        </p:txBody>
      </p:sp>
      <p:pic>
        <p:nvPicPr>
          <p:cNvPr id="15" name="Picture 14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E33AC010-1E01-41C2-6D00-266BE79C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21" y="2576083"/>
            <a:ext cx="4888889" cy="35682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A7AFB4-6C3B-F3D0-2DAB-E25D13ABCD2F}"/>
              </a:ext>
            </a:extLst>
          </p:cNvPr>
          <p:cNvSpPr txBox="1"/>
          <p:nvPr/>
        </p:nvSpPr>
        <p:spPr>
          <a:xfrm>
            <a:off x="404103" y="3653096"/>
            <a:ext cx="562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arly GameBoy" panose="00000400000000000000" pitchFamily="2" charset="0"/>
              </a:rPr>
              <a:t>*Ward</a:t>
            </a:r>
          </a:p>
          <a:p>
            <a:r>
              <a:rPr lang="en-US" sz="2400" dirty="0">
                <a:latin typeface="Early GameBoy" panose="00000400000000000000" pitchFamily="2" charset="0"/>
              </a:rPr>
              <a:t>*Sem Dummy</a:t>
            </a:r>
          </a:p>
        </p:txBody>
      </p:sp>
    </p:spTree>
    <p:extLst>
      <p:ext uri="{BB962C8B-B14F-4D97-AF65-F5344CB8AC3E}">
        <p14:creationId xmlns:p14="http://schemas.microsoft.com/office/powerpoint/2010/main" val="228038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16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14176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HIERARQUICO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2443A-AAA3-8F9F-1CCF-13C08C3F1300}"/>
              </a:ext>
            </a:extLst>
          </p:cNvPr>
          <p:cNvSpPr txBox="1"/>
          <p:nvPr/>
        </p:nvSpPr>
        <p:spPr>
          <a:xfrm>
            <a:off x="203200" y="2110186"/>
            <a:ext cx="118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Early GameBoy" panose="00000400000000000000" pitchFamily="2" charset="0"/>
              </a:rPr>
              <a:t>Typeconjunto</a:t>
            </a:r>
            <a:r>
              <a:rPr lang="en-US" sz="2400" dirty="0">
                <a:latin typeface="Early GameBoy" panose="00000400000000000000" pitchFamily="2" charset="0"/>
              </a:rPr>
              <a:t> * total</a:t>
            </a:r>
          </a:p>
        </p:txBody>
      </p:sp>
      <p:pic>
        <p:nvPicPr>
          <p:cNvPr id="7" name="Picture 6" descr="A picture containing colorfulness, screenshot, graphics, art&#10;&#10;Description automatically generated">
            <a:extLst>
              <a:ext uri="{FF2B5EF4-FFF2-40B4-BE49-F238E27FC236}">
                <a16:creationId xmlns:a16="http://schemas.microsoft.com/office/drawing/2014/main" id="{9975EB33-A018-D277-F87E-6818B161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64" y="2678832"/>
            <a:ext cx="5841270" cy="3326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93FB3-6BB4-BF6C-FD30-CABAC93A302B}"/>
              </a:ext>
            </a:extLst>
          </p:cNvPr>
          <p:cNvSpPr txBox="1"/>
          <p:nvPr/>
        </p:nvSpPr>
        <p:spPr>
          <a:xfrm>
            <a:off x="277103" y="3633707"/>
            <a:ext cx="562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arly GameBoy" panose="00000400000000000000" pitchFamily="2" charset="0"/>
              </a:rPr>
              <a:t>*3 clusters</a:t>
            </a:r>
          </a:p>
        </p:txBody>
      </p:sp>
    </p:spTree>
    <p:extLst>
      <p:ext uri="{BB962C8B-B14F-4D97-AF65-F5344CB8AC3E}">
        <p14:creationId xmlns:p14="http://schemas.microsoft.com/office/powerpoint/2010/main" val="71319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17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14176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K-MEANS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2443A-AAA3-8F9F-1CCF-13C08C3F1300}"/>
              </a:ext>
            </a:extLst>
          </p:cNvPr>
          <p:cNvSpPr txBox="1"/>
          <p:nvPr/>
        </p:nvSpPr>
        <p:spPr>
          <a:xfrm>
            <a:off x="203200" y="2110186"/>
            <a:ext cx="118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Early GameBoy" panose="00000400000000000000" pitchFamily="2" charset="0"/>
              </a:rPr>
              <a:t>Typeconjunto</a:t>
            </a:r>
            <a:r>
              <a:rPr lang="en-US" sz="2400" dirty="0">
                <a:latin typeface="Early GameBoy" panose="00000400000000000000" pitchFamily="2" charset="0"/>
              </a:rPr>
              <a:t> * total</a:t>
            </a:r>
          </a:p>
        </p:txBody>
      </p:sp>
      <p:pic>
        <p:nvPicPr>
          <p:cNvPr id="9" name="Picture 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9399E16F-F0C1-57C5-B914-3BC40C010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89" y="2709384"/>
            <a:ext cx="5155555" cy="3326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456A85-D22C-2D55-A524-372E6F88ACCD}"/>
              </a:ext>
            </a:extLst>
          </p:cNvPr>
          <p:cNvSpPr txBox="1"/>
          <p:nvPr/>
        </p:nvSpPr>
        <p:spPr>
          <a:xfrm>
            <a:off x="203200" y="3718346"/>
            <a:ext cx="562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arly GameBoy" panose="00000400000000000000" pitchFamily="2" charset="0"/>
              </a:rPr>
              <a:t>*Sem Dummy</a:t>
            </a:r>
          </a:p>
        </p:txBody>
      </p:sp>
    </p:spTree>
    <p:extLst>
      <p:ext uri="{BB962C8B-B14F-4D97-AF65-F5344CB8AC3E}">
        <p14:creationId xmlns:p14="http://schemas.microsoft.com/office/powerpoint/2010/main" val="139110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18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14176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K-MEANS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2443A-AAA3-8F9F-1CCF-13C08C3F1300}"/>
              </a:ext>
            </a:extLst>
          </p:cNvPr>
          <p:cNvSpPr txBox="1"/>
          <p:nvPr/>
        </p:nvSpPr>
        <p:spPr>
          <a:xfrm>
            <a:off x="203200" y="2110186"/>
            <a:ext cx="118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Early GameBoy" panose="00000400000000000000" pitchFamily="2" charset="0"/>
              </a:rPr>
              <a:t>Typeconjunto</a:t>
            </a:r>
            <a:r>
              <a:rPr lang="en-US" sz="2400" dirty="0">
                <a:latin typeface="Early GameBoy" panose="00000400000000000000" pitchFamily="2" charset="0"/>
              </a:rPr>
              <a:t> * total</a:t>
            </a:r>
          </a:p>
        </p:txBody>
      </p:sp>
      <p:pic>
        <p:nvPicPr>
          <p:cNvPr id="7" name="Picture 6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6FFBA85C-D214-7702-85B3-EE7DA6A70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64" y="2687299"/>
            <a:ext cx="5841270" cy="3326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151F5-3BFF-9079-C74C-3E7FB03C470B}"/>
              </a:ext>
            </a:extLst>
          </p:cNvPr>
          <p:cNvSpPr txBox="1"/>
          <p:nvPr/>
        </p:nvSpPr>
        <p:spPr>
          <a:xfrm>
            <a:off x="203200" y="3718346"/>
            <a:ext cx="562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arly GameBoy" panose="00000400000000000000" pitchFamily="2" charset="0"/>
              </a:rPr>
              <a:t>*Sem Dummy</a:t>
            </a:r>
          </a:p>
        </p:txBody>
      </p:sp>
    </p:spTree>
    <p:extLst>
      <p:ext uri="{BB962C8B-B14F-4D97-AF65-F5344CB8AC3E}">
        <p14:creationId xmlns:p14="http://schemas.microsoft.com/office/powerpoint/2010/main" val="66790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19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14176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DBSCAN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2443A-AAA3-8F9F-1CCF-13C08C3F1300}"/>
              </a:ext>
            </a:extLst>
          </p:cNvPr>
          <p:cNvSpPr txBox="1"/>
          <p:nvPr/>
        </p:nvSpPr>
        <p:spPr>
          <a:xfrm>
            <a:off x="203200" y="2110186"/>
            <a:ext cx="118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Early GameBoy" panose="00000400000000000000" pitchFamily="2" charset="0"/>
              </a:rPr>
              <a:t>Typeconjunto</a:t>
            </a:r>
            <a:r>
              <a:rPr lang="en-US" sz="2400" dirty="0">
                <a:latin typeface="Early GameBoy" panose="00000400000000000000" pitchFamily="2" charset="0"/>
              </a:rPr>
              <a:t> * total</a:t>
            </a:r>
          </a:p>
        </p:txBody>
      </p:sp>
      <p:pic>
        <p:nvPicPr>
          <p:cNvPr id="9" name="Picture 8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155D2D2B-9107-1027-3B32-EA68A6335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64" y="2760517"/>
            <a:ext cx="5841270" cy="3326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487A8-71A3-19DC-127F-3BDE5C38D20A}"/>
              </a:ext>
            </a:extLst>
          </p:cNvPr>
          <p:cNvSpPr txBox="1"/>
          <p:nvPr/>
        </p:nvSpPr>
        <p:spPr>
          <a:xfrm>
            <a:off x="514156" y="3653096"/>
            <a:ext cx="562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arly GameBoy" panose="00000400000000000000" pitchFamily="2" charset="0"/>
              </a:rPr>
              <a:t>*</a:t>
            </a:r>
            <a:r>
              <a:rPr lang="en-US" sz="2400" dirty="0" err="1">
                <a:latin typeface="Early GameBoy" panose="00000400000000000000" pitchFamily="2" charset="0"/>
              </a:rPr>
              <a:t>raio</a:t>
            </a:r>
            <a:r>
              <a:rPr lang="en-US" sz="2400" dirty="0">
                <a:latin typeface="Early GameBoy" panose="00000400000000000000" pitchFamily="2" charset="0"/>
              </a:rPr>
              <a:t> 3</a:t>
            </a:r>
          </a:p>
          <a:p>
            <a:r>
              <a:rPr lang="en-US" sz="2400" dirty="0">
                <a:latin typeface="Early GameBoy" panose="00000400000000000000" pitchFamily="2" charset="0"/>
              </a:rPr>
              <a:t>*min 50</a:t>
            </a:r>
          </a:p>
        </p:txBody>
      </p:sp>
    </p:spTree>
    <p:extLst>
      <p:ext uri="{BB962C8B-B14F-4D97-AF65-F5344CB8AC3E}">
        <p14:creationId xmlns:p14="http://schemas.microsoft.com/office/powerpoint/2010/main" val="31795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CB8067-0D5B-6F9D-D456-D1937AE4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DE8F8-AB9D-5710-8FA6-97AE0219DFEC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BB4C2-803D-660B-12EF-95956D7175A9}"/>
              </a:ext>
            </a:extLst>
          </p:cNvPr>
          <p:cNvSpPr txBox="1"/>
          <p:nvPr/>
        </p:nvSpPr>
        <p:spPr>
          <a:xfrm>
            <a:off x="133156" y="22166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02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3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4B1-BF51-6662-36D6-735844FB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Content Placeholder 7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26E6EEF-BEBE-EDC2-7333-A1D43704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5" y="2217167"/>
            <a:ext cx="4888889" cy="3568254"/>
          </a:xfr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ABD83-910F-62DA-495F-69A3D587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90FA-8866-CDC5-97BF-1E4662432722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20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2093F-05ED-3DE8-6649-CCA056749AEA}"/>
              </a:ext>
            </a:extLst>
          </p:cNvPr>
          <p:cNvSpPr txBox="1"/>
          <p:nvPr/>
        </p:nvSpPr>
        <p:spPr>
          <a:xfrm>
            <a:off x="0" y="33043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CONCLUSOES</a:t>
            </a:r>
            <a:endParaRPr lang="pt-BR" sz="54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5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59E09-43EA-F37F-C541-D398E03D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76" name="Picture 4" descr="Pokédex | Essentials Docs Wiki | Fandom">
            <a:extLst>
              <a:ext uri="{FF2B5EF4-FFF2-40B4-BE49-F238E27FC236}">
                <a16:creationId xmlns:a16="http://schemas.microsoft.com/office/drawing/2014/main" id="{F8377442-A162-FFC4-9BE9-6E7663DD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318022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3084A-AF12-B900-AF8C-4B6826C3A4D2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F256D-7FB6-6710-9C98-516F090098A3}"/>
              </a:ext>
            </a:extLst>
          </p:cNvPr>
          <p:cNvSpPr txBox="1"/>
          <p:nvPr/>
        </p:nvSpPr>
        <p:spPr>
          <a:xfrm>
            <a:off x="6191250" y="2351782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*Number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</a:t>
            </a:r>
            <a:r>
              <a:rPr lang="en-US" sz="2800" dirty="0" err="1">
                <a:latin typeface="Early GameBoy" panose="00000400000000000000" pitchFamily="2" charset="0"/>
              </a:rPr>
              <a:t>numero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3D7B7-E9ED-9BF9-7030-0F6BEB360F5F}"/>
              </a:ext>
            </a:extLst>
          </p:cNvPr>
          <p:cNvSpPr txBox="1"/>
          <p:nvPr/>
        </p:nvSpPr>
        <p:spPr>
          <a:xfrm>
            <a:off x="6662305" y="380420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arly GameBoy" panose="00000400000000000000" pitchFamily="2" charset="0"/>
              </a:rPr>
              <a:t>1-898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1DA3-17D4-4E61-6BD1-BD0714193D27}"/>
              </a:ext>
            </a:extLst>
          </p:cNvPr>
          <p:cNvSpPr txBox="1"/>
          <p:nvPr/>
        </p:nvSpPr>
        <p:spPr>
          <a:xfrm>
            <a:off x="6662305" y="4284837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Early GameBoy" panose="00000400000000000000" pitchFamily="2" charset="0"/>
              </a:rPr>
              <a:t>Discreta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D26DC-A4A6-33F3-E051-9DBEDDF7C551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03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DE7-6895-87C2-5FCD-E271E543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CBF1-D56F-30AE-C943-B9686E3A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B31F0B-AF31-7E0B-D19F-BD00FDDFE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35391-ACD0-5C58-657A-657B1363968F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AEBE9-7C6C-D9F7-44F6-CE1CAFB84D31}"/>
              </a:ext>
            </a:extLst>
          </p:cNvPr>
          <p:cNvSpPr txBox="1"/>
          <p:nvPr/>
        </p:nvSpPr>
        <p:spPr>
          <a:xfrm>
            <a:off x="6191250" y="2351782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*generation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</a:t>
            </a:r>
            <a:r>
              <a:rPr lang="en-US" sz="2800" dirty="0" err="1">
                <a:latin typeface="Early GameBoy" panose="00000400000000000000" pitchFamily="2" charset="0"/>
              </a:rPr>
              <a:t>geracao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8B78C-2963-FC14-4BB2-481A91A4FA82}"/>
              </a:ext>
            </a:extLst>
          </p:cNvPr>
          <p:cNvSpPr txBox="1"/>
          <p:nvPr/>
        </p:nvSpPr>
        <p:spPr>
          <a:xfrm>
            <a:off x="6662305" y="380420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arly GameBoy" panose="00000400000000000000" pitchFamily="2" charset="0"/>
              </a:rPr>
              <a:t>1-8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2D0C-6132-44A4-7C4A-137E6A69EE14}"/>
              </a:ext>
            </a:extLst>
          </p:cNvPr>
          <p:cNvSpPr txBox="1"/>
          <p:nvPr/>
        </p:nvSpPr>
        <p:spPr>
          <a:xfrm>
            <a:off x="6662305" y="4284837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Early GameBoy" panose="00000400000000000000" pitchFamily="2" charset="0"/>
              </a:rPr>
              <a:t>Discreta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F5C3E-278C-3C8E-2E9F-64554091F81E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04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pic>
        <p:nvPicPr>
          <p:cNvPr id="4102" name="Picture 6" descr="Evolution of Pokemon Main Series Games (1996-2022) - YouTube">
            <a:extLst>
              <a:ext uri="{FF2B5EF4-FFF2-40B4-BE49-F238E27FC236}">
                <a16:creationId xmlns:a16="http://schemas.microsoft.com/office/drawing/2014/main" id="{CA0AD56B-CA6E-3304-202A-2D63B6BE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0595">
            <a:off x="443421" y="2337798"/>
            <a:ext cx="4561577" cy="25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volution of Pokémon Evolution Animations (1996-2019) - YouTube">
            <a:extLst>
              <a:ext uri="{FF2B5EF4-FFF2-40B4-BE49-F238E27FC236}">
                <a16:creationId xmlns:a16="http://schemas.microsoft.com/office/drawing/2014/main" id="{E4A8B774-9D6C-56A4-D3E9-9005C057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4681">
            <a:off x="1599645" y="4121146"/>
            <a:ext cx="4012625" cy="22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75EABB-D459-3BA0-B60D-8ACBB18315A8}"/>
              </a:ext>
            </a:extLst>
          </p:cNvPr>
          <p:cNvSpPr/>
          <p:nvPr/>
        </p:nvSpPr>
        <p:spPr>
          <a:xfrm>
            <a:off x="895156" y="6242050"/>
            <a:ext cx="5086544" cy="4035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82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349F-0CD8-0E3E-9FCD-12B57141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DCB1-3E71-168C-9E1B-D092D5FF5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FF63D9-9723-FE62-6E8D-0CFAED28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E60E0-7015-63CC-752D-2AE5F8C9737D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AA7F8-58D8-DC62-D891-38220C6705C2}"/>
              </a:ext>
            </a:extLst>
          </p:cNvPr>
          <p:cNvSpPr txBox="1"/>
          <p:nvPr/>
        </p:nvSpPr>
        <p:spPr>
          <a:xfrm>
            <a:off x="6191250" y="2351782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*Name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</a:t>
            </a:r>
            <a:r>
              <a:rPr lang="en-US" sz="2800" dirty="0" err="1">
                <a:latin typeface="Early GameBoy" panose="00000400000000000000" pitchFamily="2" charset="0"/>
              </a:rPr>
              <a:t>nome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2CCAA-9325-A5E7-BD9B-F5B7D89250FF}"/>
              </a:ext>
            </a:extLst>
          </p:cNvPr>
          <p:cNvSpPr txBox="1"/>
          <p:nvPr/>
        </p:nvSpPr>
        <p:spPr>
          <a:xfrm>
            <a:off x="6662305" y="380420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Early GameBoy" panose="00000400000000000000" pitchFamily="2" charset="0"/>
              </a:rPr>
              <a:t>Categorica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E15E5-29C7-6576-D8C8-7B3794095DAA}"/>
              </a:ext>
            </a:extLst>
          </p:cNvPr>
          <p:cNvSpPr txBox="1"/>
          <p:nvPr/>
        </p:nvSpPr>
        <p:spPr>
          <a:xfrm>
            <a:off x="6662305" y="4284837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arly GameBoy" panose="00000400000000000000" pitchFamily="2" charset="0"/>
              </a:rPr>
              <a:t>Nominal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pic>
        <p:nvPicPr>
          <p:cNvPr id="5124" name="Picture 4" descr="Blaziken | Pokédex">
            <a:extLst>
              <a:ext uri="{FF2B5EF4-FFF2-40B4-BE49-F238E27FC236}">
                <a16:creationId xmlns:a16="http://schemas.microsoft.com/office/drawing/2014/main" id="{11A8E534-65E2-3351-72C5-09D0FC22C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1" y="1952624"/>
            <a:ext cx="3373166" cy="33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eptile | Victory Road Wiki | Fandom">
            <a:extLst>
              <a:ext uri="{FF2B5EF4-FFF2-40B4-BE49-F238E27FC236}">
                <a16:creationId xmlns:a16="http://schemas.microsoft.com/office/drawing/2014/main" id="{47CE6A81-9E00-4C43-E9E3-F9BDAC50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53" y="3210465"/>
            <a:ext cx="2985547" cy="29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2CF0A5-8F21-C36C-355F-4BA9FE0C01F9}"/>
              </a:ext>
            </a:extLst>
          </p:cNvPr>
          <p:cNvSpPr txBox="1"/>
          <p:nvPr/>
        </p:nvSpPr>
        <p:spPr>
          <a:xfrm>
            <a:off x="319628" y="5132914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Early GameBoy" panose="00000400000000000000" pitchFamily="2" charset="0"/>
              </a:rPr>
              <a:t>Blaziken</a:t>
            </a:r>
            <a:endParaRPr lang="pt-BR" dirty="0">
              <a:latin typeface="Early GameBoy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7F36A-4591-4C94-0209-D874479E18C2}"/>
              </a:ext>
            </a:extLst>
          </p:cNvPr>
          <p:cNvSpPr txBox="1"/>
          <p:nvPr/>
        </p:nvSpPr>
        <p:spPr>
          <a:xfrm>
            <a:off x="3541188" y="2860537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Early GameBoy" panose="00000400000000000000" pitchFamily="2" charset="0"/>
              </a:rPr>
              <a:t>Sceptile</a:t>
            </a:r>
            <a:endParaRPr lang="pt-BR" dirty="0">
              <a:latin typeface="Early GameBoy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578A7-93AA-A662-4D06-148369F4ED8E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05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53E0-472D-7567-0D39-237E67F6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5862-DCB3-610B-ABC7-39BFF8A85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9F108F-FE16-A343-9FC6-C5C6577C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1630C-0777-4E48-360D-74D45F945445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06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D8457-BA70-F599-5B50-3DFDDC2211E8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pic>
        <p:nvPicPr>
          <p:cNvPr id="6148" name="Picture 4" descr="Pokemon Type Icons - Vector by Lugia-sea on DeviantArt">
            <a:extLst>
              <a:ext uri="{FF2B5EF4-FFF2-40B4-BE49-F238E27FC236}">
                <a16:creationId xmlns:a16="http://schemas.microsoft.com/office/drawing/2014/main" id="{F02074CE-C945-FD6B-D0F0-EDCB118D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2" y="2607036"/>
            <a:ext cx="5286375" cy="256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D743D-42DB-506E-2C04-18293601026C}"/>
              </a:ext>
            </a:extLst>
          </p:cNvPr>
          <p:cNvSpPr txBox="1"/>
          <p:nvPr/>
        </p:nvSpPr>
        <p:spPr>
          <a:xfrm>
            <a:off x="414337" y="2500009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*type1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Tipo1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FC83E-8C99-5F8C-2EC9-8D728C318A8D}"/>
              </a:ext>
            </a:extLst>
          </p:cNvPr>
          <p:cNvSpPr txBox="1"/>
          <p:nvPr/>
        </p:nvSpPr>
        <p:spPr>
          <a:xfrm>
            <a:off x="8977312" y="2500009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*type2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Tipo2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ECEB5-C070-2E96-97AA-944A12F27845}"/>
              </a:ext>
            </a:extLst>
          </p:cNvPr>
          <p:cNvSpPr txBox="1"/>
          <p:nvPr/>
        </p:nvSpPr>
        <p:spPr>
          <a:xfrm>
            <a:off x="133156" y="5429312"/>
            <a:ext cx="1194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Early GameBoy" panose="00000400000000000000" pitchFamily="2" charset="0"/>
              </a:rPr>
              <a:t>Categorica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F86EA-9E99-99A5-7687-F9C578DB1E0C}"/>
              </a:ext>
            </a:extLst>
          </p:cNvPr>
          <p:cNvSpPr txBox="1"/>
          <p:nvPr/>
        </p:nvSpPr>
        <p:spPr>
          <a:xfrm>
            <a:off x="133156" y="5776032"/>
            <a:ext cx="1192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arly GameBoy" panose="00000400000000000000" pitchFamily="2" charset="0"/>
              </a:rPr>
              <a:t>Nominal</a:t>
            </a:r>
            <a:endParaRPr lang="pt-BR" sz="2800" dirty="0">
              <a:latin typeface="Early GameBoy" panose="00000400000000000000" pitchFamily="2" charset="0"/>
            </a:endParaRPr>
          </a:p>
        </p:txBody>
      </p:sp>
      <p:pic>
        <p:nvPicPr>
          <p:cNvPr id="6152" name="Picture 8" descr="Mew Pokemon PNG Transparent Picture | PNG Mart">
            <a:extLst>
              <a:ext uri="{FF2B5EF4-FFF2-40B4-BE49-F238E27FC236}">
                <a16:creationId xmlns:a16="http://schemas.microsoft.com/office/drawing/2014/main" id="{C425A9EF-C428-6004-7F25-CB74145C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6" y="3785386"/>
            <a:ext cx="193681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aunter | Pokédex">
            <a:extLst>
              <a:ext uri="{FF2B5EF4-FFF2-40B4-BE49-F238E27FC236}">
                <a16:creationId xmlns:a16="http://schemas.microsoft.com/office/drawing/2014/main" id="{22AAEE62-54FE-1E48-DDCE-ABA263CF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7" y="3347589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12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65E0-F28D-2E4C-956E-E200F013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5E01-3C98-C4E7-6839-AEEE52F07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8263EF-646C-1327-97FD-263D7850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948AB-F452-04E1-288A-BC197F2EF030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07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250D8-219F-D910-9A40-A3F49E9DE4B2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pic>
        <p:nvPicPr>
          <p:cNvPr id="7170" name="Picture 2" descr="Mythical Pokémon - Bulbapedia, the community-driven Pokémon encyclopedia">
            <a:extLst>
              <a:ext uri="{FF2B5EF4-FFF2-40B4-BE49-F238E27FC236}">
                <a16:creationId xmlns:a16="http://schemas.microsoft.com/office/drawing/2014/main" id="{D735E54D-E516-FB57-F97C-76C373CB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1" y="2318022"/>
            <a:ext cx="5022850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ayquaza (Character) | Fictional Chaos Wiki | Fandom">
            <a:extLst>
              <a:ext uri="{FF2B5EF4-FFF2-40B4-BE49-F238E27FC236}">
                <a16:creationId xmlns:a16="http://schemas.microsoft.com/office/drawing/2014/main" id="{6F5C66E2-0A16-57AA-5162-46D9EA70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6" y="748361"/>
            <a:ext cx="3885899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50F90F-AB77-8B2E-C6A4-D4EF05742E1D}"/>
              </a:ext>
            </a:extLst>
          </p:cNvPr>
          <p:cNvSpPr txBox="1"/>
          <p:nvPr/>
        </p:nvSpPr>
        <p:spPr>
          <a:xfrm>
            <a:off x="838200" y="3599412"/>
            <a:ext cx="5829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*legendary</a:t>
            </a:r>
          </a:p>
          <a:p>
            <a:r>
              <a:rPr lang="en-US" sz="2800" dirty="0">
                <a:latin typeface="Early GameBoy" panose="00000400000000000000" pitchFamily="2" charset="0"/>
              </a:rPr>
              <a:t>   </a:t>
            </a:r>
            <a:r>
              <a:rPr lang="en-US" sz="2800" dirty="0" err="1">
                <a:latin typeface="Early GameBoy" panose="00000400000000000000" pitchFamily="2" charset="0"/>
              </a:rPr>
              <a:t>lendario</a:t>
            </a:r>
            <a:endParaRPr lang="pt-BR" sz="2800" dirty="0">
              <a:latin typeface="Early GameBo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47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8562-3BDF-E449-BE0C-149B8463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9B3A-AA71-2A52-76DA-DF99F7C2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ADCF0D-00B8-FF7A-78B5-0199BD55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D4216-4746-6DED-74AD-7EDB170CF4BE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 dirty="0">
                <a:latin typeface="Early GameBoy" panose="00000400000000000000" pitchFamily="2" charset="0"/>
              </a:rPr>
              <a:t>08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B64A7-C266-2E2D-8636-C131D5182EA0}"/>
              </a:ext>
            </a:extLst>
          </p:cNvPr>
          <p:cNvSpPr txBox="1"/>
          <p:nvPr/>
        </p:nvSpPr>
        <p:spPr>
          <a:xfrm>
            <a:off x="0" y="13946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Early GameBoy" panose="00000400000000000000" pitchFamily="2" charset="0"/>
              </a:rPr>
              <a:t>VARIAVEIS</a:t>
            </a:r>
            <a:endParaRPr lang="pt-BR" sz="5400" dirty="0">
              <a:latin typeface="Early GameBoy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BD12C-E427-E525-E680-D2A90C972E64}"/>
              </a:ext>
            </a:extLst>
          </p:cNvPr>
          <p:cNvSpPr txBox="1"/>
          <p:nvPr/>
        </p:nvSpPr>
        <p:spPr>
          <a:xfrm>
            <a:off x="3764756" y="2335375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arly GameBoy" panose="00000400000000000000" pitchFamily="2" charset="0"/>
              </a:rPr>
              <a:t>*</a:t>
            </a:r>
            <a:r>
              <a:rPr lang="en-US" sz="3600" dirty="0" err="1">
                <a:latin typeface="Early GameBoy" panose="00000400000000000000" pitchFamily="2" charset="0"/>
              </a:rPr>
              <a:t>Atributos</a:t>
            </a:r>
            <a:endParaRPr lang="en-US" sz="3600" dirty="0">
              <a:latin typeface="Early GameBoy" panose="000004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F9350-C40B-74FE-635D-7C914350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652">
            <a:off x="4662487" y="4620177"/>
            <a:ext cx="3171825" cy="134302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317434A-3C87-33EF-86D0-75F7AC2F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83" y="4049563"/>
            <a:ext cx="1264444" cy="9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68433-78E4-4086-E21F-DDCF8747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8480">
            <a:off x="642909" y="3916091"/>
            <a:ext cx="3209925" cy="1247775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47ED6C5-85F6-3E8A-15D1-BDD9D5061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19" y="3354430"/>
            <a:ext cx="1023892" cy="8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59C2F-F7E5-0FC3-422A-544BD61ED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7635">
            <a:off x="8724977" y="3433173"/>
            <a:ext cx="2990850" cy="125730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124093-AF09-6A4A-9DA3-5AD14325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0420">
            <a:off x="10918614" y="4285477"/>
            <a:ext cx="9715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8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36CE0C-5278-910B-9D00-19E45998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6AF19-8FBC-361C-B9A2-F746671AD84C}"/>
              </a:ext>
            </a:extLst>
          </p:cNvPr>
          <p:cNvSpPr txBox="1"/>
          <p:nvPr/>
        </p:nvSpPr>
        <p:spPr>
          <a:xfrm>
            <a:off x="133156" y="21243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00">
                <a:latin typeface="Early GameBoy" panose="00000400000000000000" pitchFamily="2" charset="0"/>
              </a:rPr>
              <a:t>09</a:t>
            </a:r>
            <a:endParaRPr lang="pt-BR" sz="2400" spc="-300" dirty="0">
              <a:latin typeface="Early GameBoy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830E8-1D34-72D8-2114-B5171233451A}"/>
              </a:ext>
            </a:extLst>
          </p:cNvPr>
          <p:cNvSpPr txBox="1"/>
          <p:nvPr/>
        </p:nvSpPr>
        <p:spPr>
          <a:xfrm>
            <a:off x="0" y="139469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arly GameBoy" panose="00000400000000000000" pitchFamily="2" charset="0"/>
              </a:rPr>
              <a:t>Pre-</a:t>
            </a:r>
            <a:r>
              <a:rPr lang="en-US" sz="4800" dirty="0" err="1">
                <a:latin typeface="Early GameBoy" panose="00000400000000000000" pitchFamily="2" charset="0"/>
              </a:rPr>
              <a:t>processamento</a:t>
            </a:r>
            <a:endParaRPr lang="pt-BR" sz="4800" dirty="0">
              <a:latin typeface="Early GameBoy" panose="00000400000000000000" pitchFamily="2" charset="0"/>
            </a:endParaRPr>
          </a:p>
        </p:txBody>
      </p:sp>
      <p:pic>
        <p:nvPicPr>
          <p:cNvPr id="29" name="Picture 28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61CF9598-D845-D6E3-C4FE-95E7D707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30" y="2136709"/>
            <a:ext cx="8962140" cy="39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134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Early GameBoy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ALBERTO RATTZ MIRANDA</dc:creator>
  <cp:lastModifiedBy>LUCAS ALBERTO RATTZ MIRANDA</cp:lastModifiedBy>
  <cp:revision>13</cp:revision>
  <dcterms:created xsi:type="dcterms:W3CDTF">2023-06-27T12:21:19Z</dcterms:created>
  <dcterms:modified xsi:type="dcterms:W3CDTF">2023-06-27T18:51:26Z</dcterms:modified>
</cp:coreProperties>
</file>